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3" r:id="rId8"/>
    <p:sldId id="264" r:id="rId9"/>
    <p:sldId id="265" r:id="rId10"/>
    <p:sldId id="266" r:id="rId11"/>
    <p:sldId id="261"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88" autoAdjust="0"/>
    <p:restoredTop sz="94660"/>
  </p:normalViewPr>
  <p:slideViewPr>
    <p:cSldViewPr>
      <p:cViewPr>
        <p:scale>
          <a:sx n="66" d="100"/>
          <a:sy n="66" d="100"/>
        </p:scale>
        <p:origin x="-1422" y="-90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63CF38A-9DDB-4C7A-A376-60396FDF209C}" type="datetimeFigureOut">
              <a:rPr lang="en-US" smtClean="0"/>
              <a:t>2/22/2017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3190854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3CF38A-9DDB-4C7A-A376-60396FDF209C}" type="datetimeFigureOut">
              <a:rPr lang="en-US" smtClean="0"/>
              <a:t>2/22/2017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3826583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3CF38A-9DDB-4C7A-A376-60396FDF209C}" type="datetimeFigureOut">
              <a:rPr lang="en-US" smtClean="0"/>
              <a:t>2/22/2017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1611764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3CF38A-9DDB-4C7A-A376-60396FDF209C}" type="datetimeFigureOut">
              <a:rPr lang="en-US" smtClean="0"/>
              <a:t>2/22/2017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12838508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3CF38A-9DDB-4C7A-A376-60396FDF209C}" type="datetimeFigureOut">
              <a:rPr lang="en-US" smtClean="0"/>
              <a:t>2/22/2017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778962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63CF38A-9DDB-4C7A-A376-60396FDF209C}" type="datetimeFigureOut">
              <a:rPr lang="en-US" smtClean="0"/>
              <a:t>2/22/2017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2921545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63CF38A-9DDB-4C7A-A376-60396FDF209C}" type="datetimeFigureOut">
              <a:rPr lang="en-US" smtClean="0"/>
              <a:t>2/22/2017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1760267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63CF38A-9DDB-4C7A-A376-60396FDF209C}" type="datetimeFigureOut">
              <a:rPr lang="en-US" smtClean="0"/>
              <a:t>2/22/2017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1466979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3CF38A-9DDB-4C7A-A376-60396FDF209C}" type="datetimeFigureOut">
              <a:rPr lang="en-US" smtClean="0"/>
              <a:t>2/22/2017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3407992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3CF38A-9DDB-4C7A-A376-60396FDF209C}" type="datetimeFigureOut">
              <a:rPr lang="en-US" smtClean="0"/>
              <a:t>2/22/2017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2089696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3CF38A-9DDB-4C7A-A376-60396FDF209C}" type="datetimeFigureOut">
              <a:rPr lang="en-US" smtClean="0"/>
              <a:t>2/22/2017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1CF56A-7E7D-4F2A-AE16-9DF4C254777C}" type="slidenum">
              <a:rPr lang="en-US" smtClean="0"/>
              <a:t>‹#›</a:t>
            </a:fld>
            <a:endParaRPr lang="en-US"/>
          </a:p>
        </p:txBody>
      </p:sp>
    </p:spTree>
    <p:extLst>
      <p:ext uri="{BB962C8B-B14F-4D97-AF65-F5344CB8AC3E}">
        <p14:creationId xmlns:p14="http://schemas.microsoft.com/office/powerpoint/2010/main" val="3233781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3CF38A-9DDB-4C7A-A376-60396FDF209C}" type="datetimeFigureOut">
              <a:rPr lang="en-US" smtClean="0"/>
              <a:t>2/22/2017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1CF56A-7E7D-4F2A-AE16-9DF4C254777C}" type="slidenum">
              <a:rPr lang="en-US" smtClean="0"/>
              <a:t>‹#›</a:t>
            </a:fld>
            <a:endParaRPr lang="en-US"/>
          </a:p>
        </p:txBody>
      </p:sp>
    </p:spTree>
    <p:extLst>
      <p:ext uri="{BB962C8B-B14F-4D97-AF65-F5344CB8AC3E}">
        <p14:creationId xmlns:p14="http://schemas.microsoft.com/office/powerpoint/2010/main" val="28665724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Units 1 and 2 Test Guide</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29968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572" t="42113" r="23452" b="34489"/>
          <a:stretch/>
        </p:blipFill>
        <p:spPr bwMode="auto">
          <a:xfrm>
            <a:off x="152400" y="533400"/>
            <a:ext cx="8443544" cy="322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2236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666" t="24702" r="13453" b="15476"/>
          <a:stretch/>
        </p:blipFill>
        <p:spPr bwMode="auto">
          <a:xfrm>
            <a:off x="21771" y="152400"/>
            <a:ext cx="9129486" cy="5834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6989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a:t>Bin Laden and like minded individuals appear to be concerned about strict interpretations of the Quran. How did Bin Laden possibly violate the Quran on 911? Pick the best verse to hold him accountable for violating the Quran.</a:t>
            </a:r>
          </a:p>
        </p:txBody>
      </p:sp>
    </p:spTree>
    <p:extLst>
      <p:ext uri="{BB962C8B-B14F-4D97-AF65-F5344CB8AC3E}">
        <p14:creationId xmlns:p14="http://schemas.microsoft.com/office/powerpoint/2010/main" val="2806372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92500" lnSpcReduction="20000"/>
          </a:bodyPr>
          <a:lstStyle/>
          <a:p>
            <a:pPr marL="0" indent="0">
              <a:buNone/>
            </a:pPr>
            <a:r>
              <a:rPr lang="en-US" dirty="0"/>
              <a:t>This section is about interpretation of religious texts by Syed </a:t>
            </a:r>
            <a:r>
              <a:rPr lang="en-US" dirty="0" err="1"/>
              <a:t>Qutib</a:t>
            </a:r>
            <a:r>
              <a:rPr lang="en-US" dirty="0"/>
              <a:t> and the Army of God</a:t>
            </a:r>
          </a:p>
          <a:p>
            <a:pPr marL="0" indent="0">
              <a:buNone/>
            </a:pPr>
            <a:endParaRPr lang="en-US" dirty="0" smtClean="0"/>
          </a:p>
          <a:p>
            <a:pPr marL="0" indent="0">
              <a:buNone/>
            </a:pPr>
            <a:r>
              <a:rPr lang="en-US" dirty="0" smtClean="0"/>
              <a:t>The </a:t>
            </a:r>
            <a:r>
              <a:rPr lang="en-US" dirty="0"/>
              <a:t>people who are really chosen by God are the Muslim community which has gathered under God’s banner without regard to differences of races, nations, colors and countries. “</a:t>
            </a:r>
            <a:r>
              <a:rPr lang="en-US" b="1" i="1" dirty="0"/>
              <a:t>You are the best community raised for the good of mankind. You enjoin what is good and forbid what is evil and you believe in God.</a:t>
            </a:r>
            <a:r>
              <a:rPr lang="en-US" dirty="0"/>
              <a:t>” (</a:t>
            </a:r>
            <a:r>
              <a:rPr lang="en-US" b="1" dirty="0"/>
              <a:t>3:110</a:t>
            </a:r>
            <a:r>
              <a:rPr lang="en-US" dirty="0"/>
              <a:t>) </a:t>
            </a:r>
            <a:r>
              <a:rPr lang="en-US" dirty="0" smtClean="0"/>
              <a:t>–</a:t>
            </a:r>
            <a:r>
              <a:rPr lang="en-US" dirty="0" err="1" smtClean="0"/>
              <a:t>Qutib</a:t>
            </a:r>
            <a:endParaRPr lang="en-US" dirty="0" smtClean="0"/>
          </a:p>
          <a:p>
            <a:pPr marL="0" indent="0">
              <a:buNone/>
            </a:pPr>
            <a:endParaRPr lang="en-US" dirty="0"/>
          </a:p>
          <a:p>
            <a:pPr marL="0" indent="0">
              <a:buNone/>
            </a:pPr>
            <a:r>
              <a:rPr lang="en-US" dirty="0" smtClean="0"/>
              <a:t> </a:t>
            </a:r>
            <a:r>
              <a:rPr lang="en-US" dirty="0"/>
              <a:t>______</a:t>
            </a:r>
            <a:r>
              <a:rPr lang="en-US" dirty="0" err="1"/>
              <a:t>Qutib</a:t>
            </a:r>
            <a:r>
              <a:rPr lang="en-US" dirty="0"/>
              <a:t> cites 3:110 from the Quran. Read that citation again. Did </a:t>
            </a:r>
            <a:r>
              <a:rPr lang="en-US" dirty="0" err="1"/>
              <a:t>Qutib</a:t>
            </a:r>
            <a:r>
              <a:rPr lang="en-US" dirty="0"/>
              <a:t> make a loos or strict interpretation of the Quran? Focus on the text as is.</a:t>
            </a:r>
          </a:p>
          <a:p>
            <a:pPr marL="0" indent="0">
              <a:buNone/>
            </a:pPr>
            <a:endParaRPr lang="en-US" dirty="0"/>
          </a:p>
        </p:txBody>
      </p:sp>
    </p:spTree>
    <p:extLst>
      <p:ext uri="{BB962C8B-B14F-4D97-AF65-F5344CB8AC3E}">
        <p14:creationId xmlns:p14="http://schemas.microsoft.com/office/powerpoint/2010/main" val="4192881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1"/>
          <p:cNvSpPr>
            <a:spLocks noChangeArrowheads="1"/>
          </p:cNvSpPr>
          <p:nvPr/>
        </p:nvSpPr>
        <p:spPr bwMode="auto">
          <a:xfrm>
            <a:off x="533400" y="1295400"/>
            <a:ext cx="8153400" cy="4724399"/>
          </a:xfrm>
          <a:prstGeom prst="horizontalScroll">
            <a:avLst>
              <a:gd name="adj" fmla="val 12500"/>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pPr marL="0" marR="0" latinLnBrk="1">
              <a:lnSpc>
                <a:spcPct val="115000"/>
              </a:lnSpc>
              <a:spcBef>
                <a:spcPts val="0"/>
              </a:spcBef>
              <a:spcAft>
                <a:spcPts val="75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00">
                <a:solidFill>
                  <a:srgbClr val="333333"/>
                </a:solidFill>
                <a:effectLst/>
                <a:latin typeface="Consolas"/>
                <a:ea typeface="Times New Roman"/>
                <a:cs typeface="Times New Roman"/>
              </a:rPr>
              <a:t>We see an example of this today in the attempts of Christendom to try to </a:t>
            </a:r>
            <a:endParaRPr lang="en-US" sz="1100">
              <a:effectLst/>
              <a:latin typeface="Calibri"/>
              <a:ea typeface="Times New Roman"/>
              <a:cs typeface="Times New Roman"/>
            </a:endParaRPr>
          </a:p>
          <a:p>
            <a:pPr marL="0" marR="0" latinLnBrk="1">
              <a:lnSpc>
                <a:spcPct val="115000"/>
              </a:lnSpc>
              <a:spcBef>
                <a:spcPts val="0"/>
              </a:spcBef>
              <a:spcAft>
                <a:spcPts val="75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00">
                <a:solidFill>
                  <a:srgbClr val="333333"/>
                </a:solidFill>
                <a:effectLst/>
                <a:latin typeface="Consolas"/>
                <a:ea typeface="Times New Roman"/>
                <a:cs typeface="Times New Roman"/>
              </a:rPr>
              <a:t>deceive us by distorting history and saying that the Crusades were a form of </a:t>
            </a:r>
            <a:endParaRPr lang="en-US" sz="1100">
              <a:effectLst/>
              <a:latin typeface="Calibri"/>
              <a:ea typeface="Times New Roman"/>
              <a:cs typeface="Times New Roman"/>
            </a:endParaRPr>
          </a:p>
          <a:p>
            <a:pPr marL="0" marR="0" latinLnBrk="1">
              <a:lnSpc>
                <a:spcPct val="115000"/>
              </a:lnSpc>
              <a:spcBef>
                <a:spcPts val="0"/>
              </a:spcBef>
              <a:spcAft>
                <a:spcPts val="75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00">
                <a:solidFill>
                  <a:srgbClr val="333333"/>
                </a:solidFill>
                <a:effectLst/>
                <a:latin typeface="Consolas"/>
                <a:ea typeface="Times New Roman"/>
                <a:cs typeface="Times New Roman"/>
              </a:rPr>
              <a:t>imperialism. The truth of the matter is that the latter-day imperialism is but a </a:t>
            </a:r>
            <a:endParaRPr lang="en-US" sz="1100">
              <a:effectLst/>
              <a:latin typeface="Calibri"/>
              <a:ea typeface="Times New Roman"/>
              <a:cs typeface="Times New Roman"/>
            </a:endParaRPr>
          </a:p>
          <a:p>
            <a:pPr marL="0" marR="0" latinLnBrk="1">
              <a:lnSpc>
                <a:spcPct val="115000"/>
              </a:lnSpc>
              <a:spcBef>
                <a:spcPts val="0"/>
              </a:spcBef>
              <a:spcAft>
                <a:spcPts val="75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00">
                <a:solidFill>
                  <a:srgbClr val="333333"/>
                </a:solidFill>
                <a:effectLst/>
                <a:latin typeface="Consolas"/>
                <a:ea typeface="Times New Roman"/>
                <a:cs typeface="Times New Roman"/>
              </a:rPr>
              <a:t>mask for the crusading spirit, since it is not possible for it to appear in its true </a:t>
            </a:r>
            <a:endParaRPr lang="en-US" sz="1100">
              <a:effectLst/>
              <a:latin typeface="Calibri"/>
              <a:ea typeface="Times New Roman"/>
              <a:cs typeface="Times New Roman"/>
            </a:endParaRPr>
          </a:p>
          <a:p>
            <a:pPr marL="0" marR="0" latinLnBrk="1">
              <a:lnSpc>
                <a:spcPct val="115000"/>
              </a:lnSpc>
              <a:spcBef>
                <a:spcPts val="0"/>
              </a:spcBef>
              <a:spcAft>
                <a:spcPts val="75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00">
                <a:solidFill>
                  <a:srgbClr val="333333"/>
                </a:solidFill>
                <a:effectLst/>
                <a:latin typeface="Consolas"/>
                <a:ea typeface="Times New Roman"/>
                <a:cs typeface="Times New Roman"/>
              </a:rPr>
              <a:t>form, as it was possible in the Middle Ages. The unveiled crusading spirit was </a:t>
            </a:r>
            <a:endParaRPr lang="en-US" sz="1100">
              <a:effectLst/>
              <a:latin typeface="Calibri"/>
              <a:ea typeface="Times New Roman"/>
              <a:cs typeface="Times New Roman"/>
            </a:endParaRPr>
          </a:p>
          <a:p>
            <a:pPr marL="0" marR="0" latinLnBrk="1">
              <a:lnSpc>
                <a:spcPct val="115000"/>
              </a:lnSpc>
              <a:spcBef>
                <a:spcPts val="0"/>
              </a:spcBef>
              <a:spcAft>
                <a:spcPts val="75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00">
                <a:solidFill>
                  <a:srgbClr val="333333"/>
                </a:solidFill>
                <a:effectLst/>
                <a:latin typeface="Consolas"/>
                <a:ea typeface="Times New Roman"/>
                <a:cs typeface="Times New Roman"/>
              </a:rPr>
              <a:t>smashed against the rock of the faith of Muslim leadership which came from </a:t>
            </a:r>
            <a:endParaRPr lang="en-US" sz="1100">
              <a:effectLst/>
              <a:latin typeface="Calibri"/>
              <a:ea typeface="Times New Roman"/>
              <a:cs typeface="Times New Roman"/>
            </a:endParaRPr>
          </a:p>
          <a:p>
            <a:pPr marL="0" marR="0" latinLnBrk="1">
              <a:lnSpc>
                <a:spcPct val="115000"/>
              </a:lnSpc>
              <a:spcBef>
                <a:spcPts val="0"/>
              </a:spcBef>
              <a:spcAft>
                <a:spcPts val="75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00">
                <a:solidFill>
                  <a:srgbClr val="333333"/>
                </a:solidFill>
                <a:effectLst/>
                <a:latin typeface="Consolas"/>
                <a:ea typeface="Times New Roman"/>
                <a:cs typeface="Times New Roman"/>
              </a:rPr>
              <a:t>various elements, including Salahuddin the Kurd and Turan Shah the Mamluk, </a:t>
            </a:r>
            <a:endParaRPr lang="en-US" sz="1100">
              <a:effectLst/>
              <a:latin typeface="Calibri"/>
              <a:ea typeface="Times New Roman"/>
              <a:cs typeface="Times New Roman"/>
            </a:endParaRPr>
          </a:p>
          <a:p>
            <a:pPr marL="0" marR="0" latinLnBrk="1">
              <a:lnSpc>
                <a:spcPct val="115000"/>
              </a:lnSpc>
              <a:spcBef>
                <a:spcPts val="0"/>
              </a:spcBef>
              <a:spcAft>
                <a:spcPts val="75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00">
                <a:solidFill>
                  <a:srgbClr val="333333"/>
                </a:solidFill>
                <a:effectLst/>
                <a:latin typeface="Consolas"/>
                <a:ea typeface="Times New Roman"/>
                <a:cs typeface="Times New Roman"/>
              </a:rPr>
              <a:t>who forgot the differences of nationalities and remembered their belief -Qutib</a:t>
            </a:r>
            <a:endParaRPr lang="en-US" sz="1100">
              <a:effectLst/>
              <a:latin typeface="Calibri"/>
              <a:ea typeface="Times New Roman"/>
              <a:cs typeface="Times New Roman"/>
            </a:endParaRPr>
          </a:p>
          <a:p>
            <a:pPr marL="0" marR="0" latinLnBrk="1">
              <a:lnSpc>
                <a:spcPct val="115000"/>
              </a:lnSpc>
              <a:spcBef>
                <a:spcPts val="0"/>
              </a:spcBef>
              <a:spcAft>
                <a:spcPts val="75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00">
                <a:solidFill>
                  <a:srgbClr val="333333"/>
                </a:solidFill>
                <a:effectLst/>
                <a:latin typeface="Consolas"/>
                <a:ea typeface="Times New Roman"/>
                <a:cs typeface="Times New Roman"/>
              </a:rPr>
              <a:t>were victorious under the banner of Islam.</a:t>
            </a:r>
            <a:endParaRPr lang="en-US" sz="1100">
              <a:effectLst/>
              <a:latin typeface="Calibri"/>
              <a:ea typeface="Times New Roman"/>
              <a:cs typeface="Times New Roman"/>
            </a:endParaRPr>
          </a:p>
          <a:p>
            <a:pPr marL="0" marR="0">
              <a:lnSpc>
                <a:spcPct val="115000"/>
              </a:lnSpc>
              <a:spcBef>
                <a:spcPts val="0"/>
              </a:spcBef>
              <a:spcAft>
                <a:spcPts val="1000"/>
              </a:spcAft>
            </a:pPr>
            <a:r>
              <a:rPr lang="en-US" sz="1100">
                <a:effectLst/>
                <a:latin typeface="Calibri"/>
                <a:ea typeface="Times New Roman"/>
                <a:cs typeface="Times New Roman"/>
              </a:rPr>
              <a:t> </a:t>
            </a:r>
          </a:p>
        </p:txBody>
      </p:sp>
    </p:spTree>
    <p:extLst>
      <p:ext uri="{BB962C8B-B14F-4D97-AF65-F5344CB8AC3E}">
        <p14:creationId xmlns:p14="http://schemas.microsoft.com/office/powerpoint/2010/main" val="4147082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150937" y="2391410"/>
            <a:ext cx="6842125" cy="207518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r>
              <a:rPr lang="en-US">
                <a:solidFill>
                  <a:srgbClr val="333333"/>
                </a:solidFill>
                <a:effectLst/>
                <a:latin typeface="Consolas"/>
              </a:rPr>
              <a:t>The struggle between the Believers and their enemies is in essence a struggle of belief, and not in any way of anything else. The enemies are angered only because of their faith, enraged only because of their belief. This was not a political or an economic or a racial struggle; had it been any of these, its settlement would have been easy, the solution of its difficulties would have been simple. But essentially it was a struggle between beliefs - either unbelief or faith, either Jahiliyyahh or Islam -Qutib</a:t>
            </a:r>
            <a:endParaRPr lang="en-US">
              <a:effectLst/>
            </a:endParaRPr>
          </a:p>
          <a:p>
            <a:pPr marL="0" marR="0">
              <a:lnSpc>
                <a:spcPct val="115000"/>
              </a:lnSpc>
              <a:spcBef>
                <a:spcPts val="0"/>
              </a:spcBef>
              <a:spcAft>
                <a:spcPts val="1000"/>
              </a:spcAft>
            </a:pPr>
            <a:r>
              <a:rPr lang="en-US" sz="1100">
                <a:effectLst/>
                <a:latin typeface="Calibri"/>
                <a:ea typeface="Times New Roman"/>
                <a:cs typeface="Times New Roman"/>
              </a:rPr>
              <a:t> </a:t>
            </a:r>
          </a:p>
        </p:txBody>
      </p:sp>
    </p:spTree>
    <p:extLst>
      <p:ext uri="{BB962C8B-B14F-4D97-AF65-F5344CB8AC3E}">
        <p14:creationId xmlns:p14="http://schemas.microsoft.com/office/powerpoint/2010/main" val="4074978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094" t="32887" r="14645" b="26786"/>
          <a:stretch/>
        </p:blipFill>
        <p:spPr bwMode="auto">
          <a:xfrm>
            <a:off x="0" y="228600"/>
            <a:ext cx="91440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2433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Hill’s point is not valid. Why?</a:t>
            </a:r>
          </a:p>
        </p:txBody>
      </p:sp>
      <p:pic>
        <p:nvPicPr>
          <p:cNvPr id="5126"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l="16547" t="35268" r="16786" b="35119"/>
          <a:stretch/>
        </p:blipFill>
        <p:spPr bwMode="auto">
          <a:xfrm>
            <a:off x="381000" y="1676400"/>
            <a:ext cx="8128000" cy="2888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91247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904" t="32738" r="23572" b="35566"/>
          <a:stretch/>
        </p:blipFill>
        <p:spPr bwMode="auto">
          <a:xfrm>
            <a:off x="218485" y="1113971"/>
            <a:ext cx="8943658"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13011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Consider </a:t>
            </a:r>
            <a:r>
              <a:rPr lang="en-US" i="1" dirty="0"/>
              <a:t>Milestones, </a:t>
            </a:r>
            <a:r>
              <a:rPr lang="en-US" dirty="0"/>
              <a:t>the Army of Gog and Mr. Hill’s work. Which of the following </a:t>
            </a:r>
            <a:r>
              <a:rPr lang="en-US" b="1" dirty="0"/>
              <a:t>is not</a:t>
            </a:r>
            <a:r>
              <a:rPr lang="en-US" dirty="0"/>
              <a:t> the common issue? Look for the item that is not a part of the cited sources.</a:t>
            </a:r>
          </a:p>
        </p:txBody>
      </p:sp>
    </p:spTree>
    <p:extLst>
      <p:ext uri="{BB962C8B-B14F-4D97-AF65-F5344CB8AC3E}">
        <p14:creationId xmlns:p14="http://schemas.microsoft.com/office/powerpoint/2010/main" val="1994264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32500" lnSpcReduction="20000"/>
          </a:bodyPr>
          <a:lstStyle/>
          <a:p>
            <a:r>
              <a:rPr lang="en-US" dirty="0"/>
              <a:t>Test Review</a:t>
            </a:r>
          </a:p>
          <a:p>
            <a:r>
              <a:rPr lang="en-US" dirty="0"/>
              <a:t>Hopefully I did not lose some of you due to the speed of the class. As I told you on the 1</a:t>
            </a:r>
            <a:r>
              <a:rPr lang="en-US" baseline="30000" dirty="0"/>
              <a:t>st</a:t>
            </a:r>
            <a:r>
              <a:rPr lang="en-US" dirty="0"/>
              <a:t> day of class, 12 classes are blocked to the event of 911 and those 12 are out of 45. Thus we do not have much time to grasp a full in-depth understanding of the topics. I view this class as an opportunity to scratch the surface of the complex question why did 911 happen?  This sheet is a recap of what we have done so far and where you should be at this point in the class.</a:t>
            </a:r>
          </a:p>
          <a:p>
            <a:r>
              <a:rPr lang="en-US" dirty="0"/>
              <a:t>Unit 1 titled “Human Behavior and Conceptual Explanation for Terrorism</a:t>
            </a:r>
            <a:r>
              <a:rPr lang="en-US" b="1" dirty="0"/>
              <a:t>” </a:t>
            </a:r>
            <a:r>
              <a:rPr lang="en-US" dirty="0"/>
              <a:t>addresses some of the big conceptual reasons for 911. The yearly themes have not come up daily. However, at this point you should have an understanding of the golden age, the slap back-thesis and the strict interpretation of the Quran. In the golden age discussion, I wanted you to understand that holding on to the past (memories, way of life, culture…) is a powerful force. As human beings, the thought of removing one’s golden age could be reason enough for war. For example, the NAZI Part of Germany at the end of WWI was trying to return the German Empire to the German glory days of the Second Reich (Reich is a reference to the German Empire). During the Second Reich (led by Otto Von Bismarck), Germany built a huge military under, had a strong economy and colonies in Africa. If you recall, during your sophomore year, Hitler felt the Treaty of Versailles or the loss of World War I stripped the German Empire status (hence, the Nazi goal of restoring Germany to its former glory). This feeling of loss can be very strong. This is why in class I wanted you to identify with this feeling of a golden age and the possible removal of that golden age from your life. Is it worth fighting for to you? Where does 911 fit into this? The Islamic golden age is the 8</a:t>
            </a:r>
            <a:r>
              <a:rPr lang="en-US" baseline="30000" dirty="0"/>
              <a:t>th</a:t>
            </a:r>
            <a:r>
              <a:rPr lang="en-US" dirty="0"/>
              <a:t> to mid-13</a:t>
            </a:r>
            <a:r>
              <a:rPr lang="en-US" baseline="30000" dirty="0"/>
              <a:t>th</a:t>
            </a:r>
            <a:r>
              <a:rPr lang="en-US" dirty="0"/>
              <a:t> Centuries and a time where the Islamic Empire was at its peak. That peak would end with the Crusades, Mongolian invasions and the conquering of the Middle East by the Ottoman Empire. During this golden age, Islam was ruled by numerous caliphs or political and religious leaders who were successors of Muhammad. I would imagine that religiously, this time allowed for the practice of Islam free from outside influence. To someone religious, or in this case Muslim, this must have been an important religious time. In </a:t>
            </a:r>
            <a:r>
              <a:rPr lang="en-US" i="1" dirty="0"/>
              <a:t>What ISIS Really Wants, </a:t>
            </a:r>
            <a:r>
              <a:rPr lang="en-US" dirty="0"/>
              <a:t>Graeme Wood writes, “Bin Laden viewed his terrorism as a prologue to a caliphate he did not expect to see in his lifetime.” What you need to know is that the Islamic golden age was a time of empire, greatness and Islam under a caliph. The Bin Laden and like-minded people as well as ISIS members are trying to establish an Islamic state with a new caliphate currently being Abu Bakr al-Baghdadi.</a:t>
            </a:r>
          </a:p>
          <a:p>
            <a:r>
              <a:rPr lang="en-US" dirty="0"/>
              <a:t>In class, I handed out a motivational survey. Here, I wanted to gauge your level of motivation in certain circumstances. I asked if there is anyone in your life who you simply do not get along with and never would. This is another strong feeling. Some people make our blood boil. When I look at the content regarding 911 I see a cycle. “They” hit us and we hit “them.” In 1998, Bin Laden wrote a declaration of war on us that used the Quran to argue his points. In his fatwah, Bin Laden wrote, “First, for over seven years the United States has been occupying the lands of Islam in the holiest of places, the Arabian Peninsula, plundering its riches, dictating to its rulers, humiliating its people, terrorizing its neighbors, and turning its bases in the Peninsula into a spearhead through which to fight the neighboring Muslim peoples. I am guessing in his mind, Bin Laden believed the US struck first much like the way I asked, what would you do if you were slapped in the face? So the cycle continues as we respond to 911 and the other side responds with comparable acts. Luckily, we have not encountered a comparable 911 Attack since 2001.</a:t>
            </a:r>
          </a:p>
          <a:p>
            <a:r>
              <a:rPr lang="en-US" dirty="0"/>
              <a:t> </a:t>
            </a:r>
          </a:p>
          <a:p>
            <a:pPr marL="0" indent="0">
              <a:buNone/>
            </a:pPr>
            <a:endParaRPr lang="en-US" dirty="0"/>
          </a:p>
        </p:txBody>
      </p:sp>
    </p:spTree>
    <p:extLst>
      <p:ext uri="{BB962C8B-B14F-4D97-AF65-F5344CB8AC3E}">
        <p14:creationId xmlns:p14="http://schemas.microsoft.com/office/powerpoint/2010/main" val="19435885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a:t>Answer A for Yes they have that in common or B for No they do not have that issue in common</a:t>
            </a:r>
          </a:p>
          <a:p>
            <a:pPr marL="0" indent="0">
              <a:buNone/>
            </a:pPr>
            <a:r>
              <a:rPr lang="en-US" dirty="0" smtClean="0"/>
              <a:t>______</a:t>
            </a:r>
            <a:r>
              <a:rPr lang="en-US" dirty="0"/>
              <a:t>Killing is allowed but conditional.</a:t>
            </a:r>
          </a:p>
          <a:p>
            <a:pPr marL="0" indent="0">
              <a:buNone/>
            </a:pPr>
            <a:endParaRPr lang="en-US" dirty="0"/>
          </a:p>
        </p:txBody>
      </p:sp>
    </p:spTree>
    <p:extLst>
      <p:ext uri="{BB962C8B-B14F-4D97-AF65-F5344CB8AC3E}">
        <p14:creationId xmlns:p14="http://schemas.microsoft.com/office/powerpoint/2010/main" val="3227647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690" t="32589" r="12500" b="29687"/>
          <a:stretch/>
        </p:blipFill>
        <p:spPr bwMode="auto">
          <a:xfrm>
            <a:off x="145143" y="381000"/>
            <a:ext cx="8998857" cy="3679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2612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976" t="13839" r="12857" b="8036"/>
          <a:stretch/>
        </p:blipFill>
        <p:spPr bwMode="auto">
          <a:xfrm>
            <a:off x="0" y="0"/>
            <a:ext cx="8229600" cy="6935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2110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to Know for the Test</a:t>
            </a:r>
            <a:br>
              <a:rPr lang="en-US" dirty="0" smtClean="0"/>
            </a:br>
            <a:endParaRPr lang="en-US" dirty="0"/>
          </a:p>
        </p:txBody>
      </p:sp>
      <p:sp>
        <p:nvSpPr>
          <p:cNvPr id="3" name="Content Placeholder 2"/>
          <p:cNvSpPr>
            <a:spLocks noGrp="1"/>
          </p:cNvSpPr>
          <p:nvPr>
            <p:ph idx="1"/>
          </p:nvPr>
        </p:nvSpPr>
        <p:spPr/>
        <p:txBody>
          <a:bodyPr/>
          <a:lstStyle/>
          <a:p>
            <a:r>
              <a:rPr lang="en-US" dirty="0"/>
              <a:t>Cycle of hate, golden age, Crusades and strict/loose interpretations</a:t>
            </a:r>
          </a:p>
          <a:p>
            <a:r>
              <a:rPr lang="en-US" dirty="0" err="1"/>
              <a:t>Qutib’s</a:t>
            </a:r>
            <a:r>
              <a:rPr lang="en-US" dirty="0"/>
              <a:t> work</a:t>
            </a:r>
          </a:p>
          <a:p>
            <a:r>
              <a:rPr lang="en-US" dirty="0"/>
              <a:t>Army of God and their work</a:t>
            </a:r>
          </a:p>
          <a:p>
            <a:r>
              <a:rPr lang="en-US" dirty="0"/>
              <a:t>Definition of terrorism and application</a:t>
            </a:r>
          </a:p>
          <a:p>
            <a:pPr marL="0" indent="0">
              <a:buNone/>
            </a:pPr>
            <a:endParaRPr lang="en-US" dirty="0"/>
          </a:p>
        </p:txBody>
      </p:sp>
    </p:spTree>
    <p:extLst>
      <p:ext uri="{BB962C8B-B14F-4D97-AF65-F5344CB8AC3E}">
        <p14:creationId xmlns:p14="http://schemas.microsoft.com/office/powerpoint/2010/main" val="1667273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400" dirty="0"/>
              <a:t>Identify the argument describes in the text. Your choices are as follows:</a:t>
            </a:r>
            <a:br>
              <a:rPr lang="en-US" sz="1400" dirty="0"/>
            </a:br>
            <a:r>
              <a:rPr lang="en-US" sz="1400" dirty="0"/>
              <a:t>A=Cycle of Hate	B=Golden Age	</a:t>
            </a:r>
            <a:r>
              <a:rPr lang="en-US" sz="1400" dirty="0" smtClean="0"/>
              <a:t>C=Crusades</a:t>
            </a:r>
            <a:r>
              <a:rPr lang="en-US" sz="1400" dirty="0"/>
              <a:t>		D=Islamic Interpretation</a:t>
            </a:r>
            <a:br>
              <a:rPr lang="en-US" sz="1400" dirty="0"/>
            </a:br>
            <a:endParaRPr lang="en-US" sz="1400" dirty="0"/>
          </a:p>
        </p:txBody>
      </p:sp>
      <p:sp>
        <p:nvSpPr>
          <p:cNvPr id="3" name="Content Placeholder 2"/>
          <p:cNvSpPr>
            <a:spLocks noGrp="1"/>
          </p:cNvSpPr>
          <p:nvPr>
            <p:ph idx="1"/>
          </p:nvPr>
        </p:nvSpPr>
        <p:spPr/>
        <p:txBody>
          <a:bodyPr/>
          <a:lstStyle/>
          <a:p>
            <a:pPr marL="0" indent="0">
              <a:buNone/>
            </a:pPr>
            <a:r>
              <a:rPr lang="en-US" dirty="0" smtClean="0"/>
              <a:t>_____We </a:t>
            </a:r>
            <a:r>
              <a:rPr lang="en-US" dirty="0"/>
              <a:t>must also free ourselves from the clutches of </a:t>
            </a:r>
            <a:r>
              <a:rPr lang="en-US" b="1" dirty="0" err="1"/>
              <a:t>jahili</a:t>
            </a:r>
            <a:r>
              <a:rPr lang="en-US" b="1" dirty="0"/>
              <a:t> society</a:t>
            </a:r>
            <a:r>
              <a:rPr lang="en-US" dirty="0"/>
              <a:t>, </a:t>
            </a:r>
            <a:r>
              <a:rPr lang="en-US" dirty="0" err="1"/>
              <a:t>jahili</a:t>
            </a:r>
            <a:r>
              <a:rPr lang="en-US" dirty="0"/>
              <a:t> concepts, </a:t>
            </a:r>
            <a:r>
              <a:rPr lang="en-US" dirty="0" err="1"/>
              <a:t>jahili</a:t>
            </a:r>
            <a:r>
              <a:rPr lang="en-US" dirty="0"/>
              <a:t> traditions and </a:t>
            </a:r>
            <a:r>
              <a:rPr lang="en-US" dirty="0" err="1"/>
              <a:t>jahili</a:t>
            </a:r>
            <a:r>
              <a:rPr lang="en-US" dirty="0"/>
              <a:t> leadership. Our mission is not to compromise with the practices of </a:t>
            </a:r>
            <a:r>
              <a:rPr lang="en-US" dirty="0" err="1"/>
              <a:t>jahili</a:t>
            </a:r>
            <a:r>
              <a:rPr lang="en-US" dirty="0"/>
              <a:t> society, nor can we be loyal to it. </a:t>
            </a:r>
            <a:r>
              <a:rPr lang="en-US" dirty="0" err="1"/>
              <a:t>Jahili</a:t>
            </a:r>
            <a:r>
              <a:rPr lang="en-US" dirty="0"/>
              <a:t> society, because of its </a:t>
            </a:r>
            <a:r>
              <a:rPr lang="en-US" dirty="0" err="1"/>
              <a:t>jahili</a:t>
            </a:r>
            <a:r>
              <a:rPr lang="en-US" dirty="0"/>
              <a:t> characteristics, is not worthy to be compromised with. Our aim is first to change ourselves so that we may later change the society.</a:t>
            </a:r>
          </a:p>
        </p:txBody>
      </p:sp>
    </p:spTree>
    <p:extLst>
      <p:ext uri="{BB962C8B-B14F-4D97-AF65-F5344CB8AC3E}">
        <p14:creationId xmlns:p14="http://schemas.microsoft.com/office/powerpoint/2010/main" val="1778643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Answer A for True and B for False</a:t>
            </a:r>
            <a:br>
              <a:rPr lang="en-US" dirty="0"/>
            </a:br>
            <a:endParaRPr lang="en-US" dirty="0"/>
          </a:p>
        </p:txBody>
      </p:sp>
      <p:sp>
        <p:nvSpPr>
          <p:cNvPr id="3" name="Content Placeholder 2"/>
          <p:cNvSpPr>
            <a:spLocks noGrp="1"/>
          </p:cNvSpPr>
          <p:nvPr>
            <p:ph idx="1"/>
          </p:nvPr>
        </p:nvSpPr>
        <p:spPr/>
        <p:txBody>
          <a:bodyPr/>
          <a:lstStyle/>
          <a:p>
            <a:r>
              <a:rPr lang="en-US" dirty="0" smtClean="0"/>
              <a:t>The </a:t>
            </a:r>
            <a:r>
              <a:rPr lang="en-US" dirty="0"/>
              <a:t>definition of terrorism is clearly </a:t>
            </a:r>
            <a:r>
              <a:rPr lang="en-US" dirty="0" smtClean="0"/>
              <a:t>defined</a:t>
            </a:r>
          </a:p>
          <a:p>
            <a:pPr marL="0" indent="0">
              <a:buNone/>
            </a:pPr>
            <a:endParaRPr lang="en-US" dirty="0"/>
          </a:p>
          <a:p>
            <a:r>
              <a:rPr lang="en-US" dirty="0" smtClean="0"/>
              <a:t>All </a:t>
            </a:r>
            <a:r>
              <a:rPr lang="en-US" dirty="0"/>
              <a:t>Muslims are “terrorists.”</a:t>
            </a:r>
          </a:p>
          <a:p>
            <a:pPr marL="0" indent="0">
              <a:buNone/>
            </a:pPr>
            <a:endParaRPr lang="en-US" dirty="0"/>
          </a:p>
        </p:txBody>
      </p:sp>
    </p:spTree>
    <p:extLst>
      <p:ext uri="{BB962C8B-B14F-4D97-AF65-F5344CB8AC3E}">
        <p14:creationId xmlns:p14="http://schemas.microsoft.com/office/powerpoint/2010/main" val="4254106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fontScale="92500" lnSpcReduction="10000"/>
          </a:bodyPr>
          <a:lstStyle/>
          <a:p>
            <a:pPr marL="0" indent="0">
              <a:buNone/>
            </a:pPr>
            <a:r>
              <a:rPr lang="en-US" dirty="0"/>
              <a:t>Golden Age Conversation</a:t>
            </a:r>
          </a:p>
          <a:p>
            <a:pPr marL="0" indent="0">
              <a:buNone/>
            </a:pPr>
            <a:r>
              <a:rPr lang="en-US" b="1" i="1" dirty="0"/>
              <a:t>Nothing Gold Can Stay </a:t>
            </a:r>
            <a:r>
              <a:rPr lang="en-US" b="1" dirty="0"/>
              <a:t>by Robert Frost</a:t>
            </a:r>
            <a:endParaRPr lang="en-US" dirty="0"/>
          </a:p>
          <a:p>
            <a:pPr marL="0" indent="0">
              <a:buNone/>
            </a:pPr>
            <a:r>
              <a:rPr lang="en-US" dirty="0"/>
              <a:t>Nature's first green is gold,</a:t>
            </a:r>
            <a:br>
              <a:rPr lang="en-US" dirty="0"/>
            </a:br>
            <a:r>
              <a:rPr lang="en-US" dirty="0"/>
              <a:t>Her hardest hue to hold.</a:t>
            </a:r>
            <a:br>
              <a:rPr lang="en-US" dirty="0"/>
            </a:br>
            <a:r>
              <a:rPr lang="en-US" dirty="0"/>
              <a:t>Her early leaf's a flower;</a:t>
            </a:r>
            <a:br>
              <a:rPr lang="en-US" dirty="0"/>
            </a:br>
            <a:r>
              <a:rPr lang="en-US" dirty="0"/>
              <a:t>But only so an hour.</a:t>
            </a:r>
            <a:br>
              <a:rPr lang="en-US" dirty="0"/>
            </a:br>
            <a:r>
              <a:rPr lang="en-US" dirty="0"/>
              <a:t>Then leaf subsides to leaf.</a:t>
            </a:r>
            <a:br>
              <a:rPr lang="en-US" dirty="0"/>
            </a:br>
            <a:r>
              <a:rPr lang="en-US" dirty="0"/>
              <a:t>So Eden sank to grief,</a:t>
            </a:r>
            <a:br>
              <a:rPr lang="en-US" dirty="0"/>
            </a:br>
            <a:r>
              <a:rPr lang="en-US" dirty="0"/>
              <a:t>So dawn goes down to day.</a:t>
            </a:r>
            <a:br>
              <a:rPr lang="en-US" dirty="0"/>
            </a:br>
            <a:r>
              <a:rPr lang="en-US" dirty="0"/>
              <a:t>Nothing gold can stay.</a:t>
            </a:r>
          </a:p>
          <a:p>
            <a:pPr marL="0" indent="0">
              <a:buNone/>
            </a:pPr>
            <a:r>
              <a:rPr lang="en-US" dirty="0" smtClean="0"/>
              <a:t>______</a:t>
            </a:r>
            <a:r>
              <a:rPr lang="en-US" dirty="0"/>
              <a:t>Which of the following would make the “hardest hue to hold” using the situations below?</a:t>
            </a:r>
          </a:p>
          <a:p>
            <a:pPr marL="0" indent="0">
              <a:buNone/>
            </a:pPr>
            <a:endParaRPr lang="en-US" dirty="0"/>
          </a:p>
        </p:txBody>
      </p:sp>
    </p:spTree>
    <p:extLst>
      <p:ext uri="{BB962C8B-B14F-4D97-AF65-F5344CB8AC3E}">
        <p14:creationId xmlns:p14="http://schemas.microsoft.com/office/powerpoint/2010/main" val="3075380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a:t>
            </a:r>
            <a:endParaRPr lang="en-US" dirty="0"/>
          </a:p>
        </p:txBody>
      </p:sp>
      <p:sp>
        <p:nvSpPr>
          <p:cNvPr id="3" name="Content Placeholder 2"/>
          <p:cNvSpPr>
            <a:spLocks noGrp="1"/>
          </p:cNvSpPr>
          <p:nvPr>
            <p:ph idx="1"/>
          </p:nvPr>
        </p:nvSpPr>
        <p:spPr/>
        <p:txBody>
          <a:bodyPr/>
          <a:lstStyle/>
          <a:p>
            <a:r>
              <a:rPr lang="en-US" dirty="0"/>
              <a:t>T.S. Eliot </a:t>
            </a:r>
            <a:r>
              <a:rPr lang="en-US" i="1" dirty="0"/>
              <a:t>Little </a:t>
            </a:r>
            <a:r>
              <a:rPr lang="en-US" i="1" dirty="0" err="1"/>
              <a:t>Gidding</a:t>
            </a:r>
            <a:endParaRPr lang="en-US" dirty="0"/>
          </a:p>
          <a:p>
            <a:r>
              <a:rPr lang="en-US" dirty="0"/>
              <a:t>We shall not cease from exploration</a:t>
            </a:r>
            <a:br>
              <a:rPr lang="en-US" dirty="0"/>
            </a:br>
            <a:r>
              <a:rPr lang="en-US" dirty="0"/>
              <a:t>And the end of all our exploring </a:t>
            </a:r>
            <a:br>
              <a:rPr lang="en-US" dirty="0"/>
            </a:br>
            <a:r>
              <a:rPr lang="en-US" dirty="0"/>
              <a:t>Will be to arrive where we started </a:t>
            </a:r>
            <a:br>
              <a:rPr lang="en-US" dirty="0"/>
            </a:br>
            <a:r>
              <a:rPr lang="en-US" dirty="0"/>
              <a:t>And know the place for the first time. </a:t>
            </a:r>
          </a:p>
          <a:p>
            <a:pPr marL="0" indent="0">
              <a:buNone/>
            </a:pPr>
            <a:endParaRPr lang="en-US" dirty="0"/>
          </a:p>
        </p:txBody>
      </p:sp>
    </p:spTree>
    <p:extLst>
      <p:ext uri="{BB962C8B-B14F-4D97-AF65-F5344CB8AC3E}">
        <p14:creationId xmlns:p14="http://schemas.microsoft.com/office/powerpoint/2010/main" val="3887729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667" t="26786" r="23929" b="25149"/>
          <a:stretch/>
        </p:blipFill>
        <p:spPr bwMode="auto">
          <a:xfrm>
            <a:off x="228600" y="115717"/>
            <a:ext cx="8569077" cy="6056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2871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142" y="1"/>
            <a:ext cx="9125857" cy="2585323"/>
          </a:xfrm>
          <a:prstGeom prst="rect">
            <a:avLst/>
          </a:prstGeom>
        </p:spPr>
        <p:txBody>
          <a:bodyPr wrap="square">
            <a:spAutoFit/>
          </a:bodyPr>
          <a:lstStyle/>
          <a:p>
            <a:r>
              <a:rPr lang="en-US" dirty="0"/>
              <a:t>The Golden Age of Comics</a:t>
            </a:r>
          </a:p>
          <a:p>
            <a:r>
              <a:rPr lang="en-US" dirty="0"/>
              <a:t>Animal and jungle themed comics were led by Walt Disney, featuring Mickey Mouse, Donald Duck and Tarzan.</a:t>
            </a:r>
          </a:p>
          <a:p>
            <a:r>
              <a:rPr lang="en-US" dirty="0"/>
              <a:t>After the war, the superhero genre lost steam, marking what many consider to be the end of the Golden Age. The era itself, though, left an indelible mark on comic books with many of the characters remaining popular almost 70 years later. The first superhero, Superman is still alive and well in popular culture today.</a:t>
            </a:r>
          </a:p>
          <a:p>
            <a:r>
              <a:rPr lang="en-US" dirty="0"/>
              <a:t>Perhaps one of the most important impacts of the Golden Age was the cementation of the comic as a mainstream art form, with its own defined language and creative conventions.</a:t>
            </a:r>
          </a:p>
        </p:txBody>
      </p:sp>
      <p:sp>
        <p:nvSpPr>
          <p:cNvPr id="5" name="Rectangle 4"/>
          <p:cNvSpPr/>
          <p:nvPr/>
        </p:nvSpPr>
        <p:spPr>
          <a:xfrm>
            <a:off x="2300514" y="4167664"/>
            <a:ext cx="4572000" cy="1477328"/>
          </a:xfrm>
          <a:prstGeom prst="rect">
            <a:avLst/>
          </a:prstGeom>
        </p:spPr>
        <p:txBody>
          <a:bodyPr>
            <a:spAutoFit/>
          </a:bodyPr>
          <a:lstStyle/>
          <a:p>
            <a:r>
              <a:rPr lang="en-US" dirty="0"/>
              <a:t>Prior to the Golden Age of Comics, the art community challenged the legitimacy of comics as an art form. Why? Think about the prior question regarding al-Baghdadi. Pick the best choice as one is better than the other. </a:t>
            </a:r>
          </a:p>
        </p:txBody>
      </p:sp>
    </p:spTree>
    <p:extLst>
      <p:ext uri="{BB962C8B-B14F-4D97-AF65-F5344CB8AC3E}">
        <p14:creationId xmlns:p14="http://schemas.microsoft.com/office/powerpoint/2010/main" val="32429093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814</Words>
  <Application>Microsoft Office PowerPoint</Application>
  <PresentationFormat>On-screen Show (4:3)</PresentationFormat>
  <Paragraphs>51</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Units 1 and 2 Test Guide</vt:lpstr>
      <vt:lpstr>PowerPoint Presentation</vt:lpstr>
      <vt:lpstr>What to Know for the Test </vt:lpstr>
      <vt:lpstr>Identify the argument describes in the text. Your choices are as follows: A=Cycle of Hate B=Golden Age C=Crusades  D=Islamic Interpretation </vt:lpstr>
      <vt:lpstr>Answer A for True and B for False </vt:lpstr>
      <vt:lpstr>PowerPoint Presentation</vt:lpstr>
      <vt:lpstr>Interpret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Hill’s point is not valid. Why?</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Units 1 and 2 Test Guide</dc:title>
  <dc:creator>Ramon Quinones</dc:creator>
  <cp:lastModifiedBy>Ramon Quinones</cp:lastModifiedBy>
  <cp:revision>2</cp:revision>
  <dcterms:created xsi:type="dcterms:W3CDTF">2017-02-22T16:18:38Z</dcterms:created>
  <dcterms:modified xsi:type="dcterms:W3CDTF">2017-02-22T16:31:27Z</dcterms:modified>
</cp:coreProperties>
</file>